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54B948"/>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91" dt="2020-01-17T02:57:16.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2:57:20.692" v="484" actId="1076"/>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addSp delSp modSp">
        <pc:chgData name="Boon Jun" userId="b9b2384c46af58b4" providerId="LiveId" clId="{86AD87D7-351C-4CE7-A415-6E090C0DDBAE}" dt="2020-01-17T02:57:20.692" v="484" actId="1076"/>
        <pc:sldMkLst>
          <pc:docMk/>
          <pc:sldMk cId="2333313340" sldId="266"/>
        </pc:sldMkLst>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2:57:16.363" v="483" actId="1076"/>
          <ac:spMkLst>
            <pc:docMk/>
            <pc:sldMk cId="2333313340" sldId="266"/>
            <ac:spMk id="13" creationId="{E06622BE-07AB-4E03-BBFB-DE82FC9C4D26}"/>
          </ac:spMkLst>
        </pc:s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2:57:20.692" v="484" actId="1076"/>
          <ac:picMkLst>
            <pc:docMk/>
            <pc:sldMk cId="2333313340" sldId="266"/>
            <ac:picMk id="10" creationId="{CF05D205-BB44-47A4-B0D0-E0A7D84B68A0}"/>
          </ac:picMkLst>
        </pc:pic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9" name="Table 7">
            <a:extLst>
              <a:ext uri="{FF2B5EF4-FFF2-40B4-BE49-F238E27FC236}">
                <a16:creationId xmlns:a16="http://schemas.microsoft.com/office/drawing/2014/main" id="{130A0E38-C721-4872-B5BC-430CE725B9B5}"/>
              </a:ext>
            </a:extLst>
          </p:cNvPr>
          <p:cNvGraphicFramePr>
            <a:graphicFrameLocks noGrp="1"/>
          </p:cNvGraphicFramePr>
          <p:nvPr>
            <p:extLst>
              <p:ext uri="{D42A27DB-BD31-4B8C-83A1-F6EECF244321}">
                <p14:modId xmlns:p14="http://schemas.microsoft.com/office/powerpoint/2010/main" val="642188416"/>
              </p:ext>
            </p:extLst>
          </p:nvPr>
        </p:nvGraphicFramePr>
        <p:xfrm>
          <a:off x="2470150" y="2667002"/>
          <a:ext cx="7461250" cy="1763739"/>
        </p:xfrm>
        <a:graphic>
          <a:graphicData uri="http://schemas.openxmlformats.org/drawingml/2006/table">
            <a:tbl>
              <a:tblPr firstRow="1" bandRow="1">
                <a:tableStyleId>{2D5ABB26-0587-4C30-8999-92F81FD0307C}</a:tableStyleId>
              </a:tblPr>
              <a:tblGrid>
                <a:gridCol w="2880089">
                  <a:extLst>
                    <a:ext uri="{9D8B030D-6E8A-4147-A177-3AD203B41FA5}">
                      <a16:colId xmlns:a16="http://schemas.microsoft.com/office/drawing/2014/main" val="3471967687"/>
                    </a:ext>
                  </a:extLst>
                </a:gridCol>
                <a:gridCol w="4581161">
                  <a:extLst>
                    <a:ext uri="{9D8B030D-6E8A-4147-A177-3AD203B41FA5}">
                      <a16:colId xmlns:a16="http://schemas.microsoft.com/office/drawing/2014/main" val="528225445"/>
                    </a:ext>
                  </a:extLst>
                </a:gridCol>
              </a:tblGrid>
              <a:tr h="587913">
                <a:tc>
                  <a:txBody>
                    <a:bodyPr/>
                    <a:lstStyle/>
                    <a:p>
                      <a:r>
                        <a:rPr lang="en-SG" sz="2000"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sz="2000"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587913">
                <a:tc>
                  <a:txBody>
                    <a:bodyPr/>
                    <a:lstStyle/>
                    <a:p>
                      <a:r>
                        <a:rPr lang="en-SG" sz="18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587913">
                <a:tc>
                  <a:txBody>
                    <a:bodyPr/>
                    <a:lstStyle/>
                    <a:p>
                      <a:r>
                        <a:rPr lang="en-SG" sz="18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bl>
          </a:graphicData>
        </a:graphic>
      </p:graphicFrame>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1314449" y="4725322"/>
            <a:ext cx="9772651"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Small differences in R2 score with lasso </a:t>
            </a:r>
            <a:r>
              <a:rPr lang="en-US" altLang="en-US" dirty="0">
                <a:solidFill>
                  <a:srgbClr val="000000"/>
                </a:solidFill>
                <a:latin typeface="Gotham Book" pitchFamily="50" charset="0"/>
                <a:cs typeface="Gotham Book" pitchFamily="50" charset="0"/>
              </a:rPr>
              <a:t>= model is not over-fitted</a:t>
            </a:r>
          </a:p>
          <a:p>
            <a:pPr lvl="0" algn="ctr" eaLnBrk="0" fontAlgn="base" hangingPunct="0">
              <a:lnSpc>
                <a:spcPct val="150000"/>
              </a:lnSpc>
              <a:spcBef>
                <a:spcPct val="0"/>
              </a:spcBef>
              <a:spcAft>
                <a:spcPct val="0"/>
              </a:spcAft>
            </a:pPr>
            <a:endParaRPr lang="en-US" altLang="en-US" dirty="0">
              <a:solidFill>
                <a:srgbClr val="000000"/>
              </a:solidFill>
              <a:latin typeface="Gotham Book" pitchFamily="50" charset="0"/>
              <a:cs typeface="Gotham Book" pitchFamily="50" charset="0"/>
            </a:endParaRPr>
          </a:p>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Covers 88.5% of the dataset</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332321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6922514" y="2095383"/>
            <a:ext cx="4928495" cy="42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solidFill>
                  <a:srgbClr val="000000"/>
                </a:solidFill>
                <a:latin typeface="Gotham Book" pitchFamily="50" charset="0"/>
                <a:cs typeface="Gotham Book" pitchFamily="50" charset="0"/>
              </a:rPr>
              <a:t>B</a:t>
            </a:r>
            <a:r>
              <a:rPr kumimoji="0" lang="en-US" altLang="en-US" sz="1200" b="0" i="0" u="none" strike="noStrike" cap="none" normalizeH="0" baseline="0" dirty="0">
                <a:ln>
                  <a:noFill/>
                </a:ln>
                <a:solidFill>
                  <a:srgbClr val="000000"/>
                </a:solidFill>
                <a:effectLst/>
                <a:latin typeface="Gotham Book" pitchFamily="50" charset="0"/>
                <a:cs typeface="Gotham Book" pitchFamily="50" charset="0"/>
              </a:rPr>
              <a:t>eing in the neighborhood </a:t>
            </a:r>
            <a:r>
              <a:rPr kumimoji="0" lang="en-US" altLang="en-US" sz="1200" b="0" i="0" u="none" strike="noStrike" cap="none" normalizeH="0" baseline="0" dirty="0" err="1">
                <a:ln>
                  <a:noFill/>
                </a:ln>
                <a:solidFill>
                  <a:srgbClr val="000000"/>
                </a:solidFill>
                <a:effectLst/>
                <a:latin typeface="Gotham Book" pitchFamily="50" charset="0"/>
                <a:cs typeface="Gotham Book" pitchFamily="50" charset="0"/>
              </a:rPr>
              <a:t>GrnHill</a:t>
            </a:r>
            <a:r>
              <a:rPr kumimoji="0" lang="en-US" altLang="en-US" sz="1200" b="0" i="0" u="none" strike="noStrike" cap="none" normalizeH="0" baseline="0" dirty="0">
                <a:ln>
                  <a:noFill/>
                </a:ln>
                <a:solidFill>
                  <a:srgbClr val="000000"/>
                </a:solidFill>
                <a:effectLst/>
                <a:latin typeface="Gotham Book" pitchFamily="50" charset="0"/>
                <a:cs typeface="Gotham Book" pitchFamily="50" charset="0"/>
              </a:rPr>
              <a:t> will increase the Sale Price by USD 16,899</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rgbClr val="000000"/>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latin typeface="Gotham Book" pitchFamily="50" charset="0"/>
                <a:cs typeface="Gotham Book" pitchFamily="50" charset="0"/>
              </a:rPr>
              <a:t>H</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aving house exterior covered with cement board (Exterior 2nd_CmentBd) will decrease the prices by USD 44,892</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latin typeface="Gotham Book" pitchFamily="50" charset="0"/>
                <a:cs typeface="Gotham Book" pitchFamily="50" charset="0"/>
              </a:rPr>
              <a:t>Total Square Feet &amp; Age of House will not affect house sale price as much</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GrnHill</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StoneBR</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NridgeHt</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NoRidge</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a:t>
            </a:r>
          </a:p>
        </p:txBody>
      </p:sp>
      <p:pic>
        <p:nvPicPr>
          <p:cNvPr id="10" name="Picture 9" descr="A screenshot of a cell phone&#10;&#10;Description automatically generated">
            <a:extLst>
              <a:ext uri="{FF2B5EF4-FFF2-40B4-BE49-F238E27FC236}">
                <a16:creationId xmlns:a16="http://schemas.microsoft.com/office/drawing/2014/main" id="{CF05D205-BB44-47A4-B0D0-E0A7D84B68A0}"/>
              </a:ext>
            </a:extLst>
          </p:cNvPr>
          <p:cNvPicPr>
            <a:picLocks noChangeAspect="1"/>
          </p:cNvPicPr>
          <p:nvPr/>
        </p:nvPicPr>
        <p:blipFill rotWithShape="1">
          <a:blip r:embed="rId3">
            <a:extLst>
              <a:ext uri="{28A0092B-C50C-407E-A947-70E740481C1C}">
                <a14:useLocalDpi xmlns:a14="http://schemas.microsoft.com/office/drawing/2010/main" val="0"/>
              </a:ext>
            </a:extLst>
          </a:blip>
          <a:srcRect t="7452" r="5990" b="7452"/>
          <a:stretch/>
        </p:blipFill>
        <p:spPr>
          <a:xfrm>
            <a:off x="181295" y="2095383"/>
            <a:ext cx="6808537" cy="4108645"/>
          </a:xfrm>
          <a:prstGeom prst="rect">
            <a:avLst/>
          </a:prstGeom>
        </p:spPr>
      </p:pic>
    </p:spTree>
    <p:extLst>
      <p:ext uri="{BB962C8B-B14F-4D97-AF65-F5344CB8AC3E}">
        <p14:creationId xmlns:p14="http://schemas.microsoft.com/office/powerpoint/2010/main" val="23333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Linear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265084437"/>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EB3A751D-F85B-42EF-AC7D-3CEE080D1EA1}"/>
              </a:ext>
            </a:extLst>
          </p:cNvPr>
          <p:cNvPicPr>
            <a:picLocks noChangeAspect="1"/>
          </p:cNvPicPr>
          <p:nvPr/>
        </p:nvPicPr>
        <p:blipFill rotWithShape="1">
          <a:blip r:embed="rId3">
            <a:extLst>
              <a:ext uri="{28A0092B-C50C-407E-A947-70E740481C1C}">
                <a14:useLocalDpi xmlns:a14="http://schemas.microsoft.com/office/drawing/2010/main" val="0"/>
              </a:ext>
            </a:extLst>
          </a:blip>
          <a:srcRect t="48787"/>
          <a:stretch/>
        </p:blipFill>
        <p:spPr>
          <a:xfrm>
            <a:off x="887349" y="2218978"/>
            <a:ext cx="9044054" cy="2680513"/>
          </a:xfrm>
          <a:prstGeom prst="rect">
            <a:avLst/>
          </a:prstGeom>
        </p:spPr>
      </p:pic>
    </p:spTree>
    <p:extLst>
      <p:ext uri="{BB962C8B-B14F-4D97-AF65-F5344CB8AC3E}">
        <p14:creationId xmlns:p14="http://schemas.microsoft.com/office/powerpoint/2010/main" val="380936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460</Words>
  <Application>Microsoft Office PowerPoint</Application>
  <PresentationFormat>Widescreen</PresentationFormat>
  <Paragraphs>121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2020-01-17T02:57:31Z</dcterms:modified>
</cp:coreProperties>
</file>